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Libre Franklin"/>
      <p:regular r:id="rId21"/>
      <p:bold r:id="rId22"/>
      <p:italic r:id="rId23"/>
      <p:boldItalic r:id="rId24"/>
    </p:embeddedFont>
    <p:embeddedFont>
      <p:font typeface="Franklin Gothic"/>
      <p:bold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e8p3NHKMCyDbec9uz1fVBnPJ8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bold.fntdata"/><Relationship Id="rId21" Type="http://schemas.openxmlformats.org/officeDocument/2006/relationships/font" Target="fonts/LibreFranklin-regular.fntdata"/><Relationship Id="rId24" Type="http://schemas.openxmlformats.org/officeDocument/2006/relationships/font" Target="fonts/LibreFranklin-boldItalic.fntdata"/><Relationship Id="rId23" Type="http://schemas.openxmlformats.org/officeDocument/2006/relationships/font" Target="fonts/LibreFranklin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FranklinGothic-bold.fntdata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ccf672481a15d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0ccf672481a15d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8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0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4" name="Google Shape;84;p3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27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4" name="Google Shape;64;p27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FEFEF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Green Lock In A 3D Electronic System" id="110" name="Google Shape;110;p1"/>
          <p:cNvPicPr preferRelativeResize="0"/>
          <p:nvPr/>
        </p:nvPicPr>
        <p:blipFill rotWithShape="1">
          <a:blip r:embed="rId3">
            <a:alphaModFix/>
          </a:blip>
          <a:srcRect b="6250" l="0" r="625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46B47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46B47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 txBox="1"/>
          <p:nvPr>
            <p:ph type="ctrTitle"/>
          </p:nvPr>
        </p:nvSpPr>
        <p:spPr>
          <a:xfrm>
            <a:off x="899510" y="2324906"/>
            <a:ext cx="3412067" cy="1588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anklin Gothic"/>
              <a:buNone/>
            </a:pPr>
            <a:r>
              <a:rPr lang="en-GB">
                <a:solidFill>
                  <a:schemeClr val="lt1"/>
                </a:solidFill>
              </a:rPr>
              <a:t>BIO-LOCK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99510" y="3945249"/>
            <a:ext cx="3412067" cy="73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80"/>
              <a:buNone/>
            </a:pPr>
            <a:r>
              <a:rPr lang="en-GB" sz="1500">
                <a:solidFill>
                  <a:schemeClr val="lt1"/>
                </a:solidFill>
              </a:rPr>
              <a:t>IS DNA CRYPTOGRAPHY THE ANSWER TO DATA PROTECTION AND STORAGE?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3D rendering of DNA" id="246" name="Google Shape;246;p12"/>
          <p:cNvPicPr preferRelativeResize="0"/>
          <p:nvPr/>
        </p:nvPicPr>
        <p:blipFill rotWithShape="1">
          <a:blip r:embed="rId3">
            <a:alphaModFix amt="40000"/>
          </a:blip>
          <a:srcRect b="10562" l="0" r="-2" t="331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>
            <p:ph type="title"/>
          </p:nvPr>
        </p:nvSpPr>
        <p:spPr>
          <a:xfrm>
            <a:off x="965201" y="1020431"/>
            <a:ext cx="10383185" cy="634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GB" sz="4000">
                <a:solidFill>
                  <a:schemeClr val="lt1"/>
                </a:solidFill>
              </a:rPr>
              <a:t>DNA SYMMETRIC </a:t>
            </a:r>
            <a:r>
              <a:rPr lang="en-GB" sz="4000">
                <a:solidFill>
                  <a:schemeClr val="lt1"/>
                </a:solidFill>
              </a:rPr>
              <a:t>CRYPTOGRAPHY</a:t>
            </a:r>
            <a:r>
              <a:rPr lang="en-GB" sz="4000">
                <a:solidFill>
                  <a:schemeClr val="lt1"/>
                </a:solidFill>
              </a:rPr>
              <a:t> </a:t>
            </a:r>
            <a:br>
              <a:rPr lang="en-GB" sz="4000">
                <a:solidFill>
                  <a:schemeClr val="lt1"/>
                </a:solidFill>
              </a:rPr>
            </a:br>
            <a:r>
              <a:rPr lang="en-GB" sz="4000">
                <a:solidFill>
                  <a:schemeClr val="lt1"/>
                </a:solidFill>
              </a:rPr>
              <a:t>(USING OTP ALGORITHMS)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333374" y="6048374"/>
            <a:ext cx="11191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Terec, R., Vaida, M.F., Alboaie, L. and Chiorean, L., 2011. DNA security using symmetric and asymmetric cryptography. In </a:t>
            </a:r>
            <a:r>
              <a:rPr i="1"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Society of Digital Information and Wireless Communications</a:t>
            </a: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(Vol. 1, No. 1, pp. 34-51). Piscataway, NJ, USA: IEEE.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828675" y="1904999"/>
            <a:ext cx="1091565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One key is used for encryption and decryption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DES, RC2, 3DES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Plaintext data is combined with random key or pad (XOR operation)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5" name="Google Shape;255;p13"/>
          <p:cNvSpPr txBox="1"/>
          <p:nvPr>
            <p:ph type="title"/>
          </p:nvPr>
        </p:nvSpPr>
        <p:spPr>
          <a:xfrm>
            <a:off x="581193" y="702156"/>
            <a:ext cx="6309003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anklin Gothic"/>
              <a:buNone/>
            </a:pPr>
            <a:r>
              <a:rPr b="0" lang="en-GB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ASYMMETRIC DNA CRYPTOGRAPHY (RSA)</a:t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581194" y="1896533"/>
            <a:ext cx="6309003" cy="3962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GB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Researchers wanted to fix impersonation of key authorities</a:t>
            </a:r>
            <a:endParaRPr/>
          </a:p>
          <a:p>
            <a:pPr indent="-285750" lvl="0" marL="2857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GB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Remove the interaction that the user has with key authorities</a:t>
            </a:r>
            <a:endParaRPr/>
          </a:p>
          <a:p>
            <a:pPr indent="-285750" lvl="0" marL="2857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GB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 keys (Public key to encrypt and private key to decrypt</a:t>
            </a:r>
            <a:endParaRPr/>
          </a:p>
          <a:p>
            <a:pPr indent="-285750" lvl="0" marL="2857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GB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Computationally intensive in comparison</a:t>
            </a:r>
            <a:endParaRPr/>
          </a:p>
          <a:p>
            <a:pPr indent="-180594" lvl="0" marL="2857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3D rendering of DNA"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27478" r="4415" t="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3">
            <a:alphaModFix/>
          </a:blip>
          <a:srcRect b="419" l="0" r="14749" t="86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/>
          <p:nvPr/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686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"/>
          <p:cNvSpPr txBox="1"/>
          <p:nvPr>
            <p:ph type="title"/>
          </p:nvPr>
        </p:nvSpPr>
        <p:spPr>
          <a:xfrm>
            <a:off x="681540" y="1131195"/>
            <a:ext cx="3730810" cy="124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Franklin Gothic"/>
              <a:buNone/>
            </a:pPr>
            <a:r>
              <a:rPr lang="en-GB" sz="2600">
                <a:solidFill>
                  <a:srgbClr val="FFFFFF"/>
                </a:solidFill>
              </a:rPr>
              <a:t>DNA STORAGE PITFALLS </a:t>
            </a:r>
            <a:endParaRPr/>
          </a:p>
        </p:txBody>
      </p:sp>
      <p:sp>
        <p:nvSpPr>
          <p:cNvPr id="268" name="Google Shape;268;p7"/>
          <p:cNvSpPr txBox="1"/>
          <p:nvPr>
            <p:ph idx="1" type="body"/>
          </p:nvPr>
        </p:nvSpPr>
        <p:spPr>
          <a:xfrm>
            <a:off x="678531" y="2438399"/>
            <a:ext cx="3730810" cy="350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GB">
                <a:solidFill>
                  <a:srgbClr val="FFFFFF"/>
                </a:solidFill>
              </a:rPr>
              <a:t>Incredibly expensive  (high risk of DNA contamination and data leakage if done incorrectly)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>
                <a:solidFill>
                  <a:srgbClr val="FFFFFF"/>
                </a:solidFill>
              </a:rPr>
              <a:t>Lacking research (Limitations on biotechnology)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>
                <a:solidFill>
                  <a:srgbClr val="FFFFFF"/>
                </a:solidFill>
              </a:rPr>
              <a:t>Specialist skills and laboratories required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>
                <a:solidFill>
                  <a:srgbClr val="FFFFFF"/>
                </a:solidFill>
              </a:rPr>
              <a:t>At present being tested and used in military encryption contexts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>
                <a:solidFill>
                  <a:srgbClr val="FFFFFF"/>
                </a:solidFill>
              </a:rPr>
              <a:t>Achievable streamline method needs to be created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GB"/>
              <a:t>PERSONALISED DNA ENCRYPTION</a:t>
            </a:r>
            <a:endParaRPr/>
          </a:p>
        </p:txBody>
      </p:sp>
      <p:sp>
        <p:nvSpPr>
          <p:cNvPr id="274" name="Google Shape;274;p14"/>
          <p:cNvSpPr txBox="1"/>
          <p:nvPr>
            <p:ph idx="1" type="body"/>
          </p:nvPr>
        </p:nvSpPr>
        <p:spPr>
          <a:xfrm>
            <a:off x="581197" y="2340875"/>
            <a:ext cx="71379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290537" lvl="0" marL="30543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2000"/>
              <a:buChar char="◼"/>
            </a:pPr>
            <a:r>
              <a:rPr lang="en-GB"/>
              <a:t>Can we use our own DNA to encrypt our personal data?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411"/>
              <a:buChar char="➔"/>
            </a:pPr>
            <a:r>
              <a:rPr lang="en-GB"/>
              <a:t>Would be possible but several pitfalls come into the fold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411"/>
              <a:buChar char="●"/>
            </a:pPr>
            <a:r>
              <a:rPr lang="en-GB"/>
              <a:t>DNA can change due to disease (</a:t>
            </a:r>
            <a:r>
              <a:rPr lang="en-GB"/>
              <a:t>hepatitis</a:t>
            </a:r>
            <a:r>
              <a:rPr lang="en-GB"/>
              <a:t> and cancer treatments)</a:t>
            </a:r>
            <a:endParaRPr/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411"/>
              <a:buChar char="●"/>
            </a:pPr>
            <a:r>
              <a:rPr lang="en-GB"/>
              <a:t>Identical twins have the same DNA </a:t>
            </a:r>
            <a:endParaRPr/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411"/>
              <a:buChar char="●"/>
            </a:pPr>
            <a:r>
              <a:rPr lang="en-GB"/>
              <a:t>The technology is still </a:t>
            </a:r>
            <a:r>
              <a:rPr lang="en-GB"/>
              <a:t>expensive</a:t>
            </a:r>
            <a:r>
              <a:rPr lang="en-GB"/>
              <a:t> and still very behind for personal use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6121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197" y="1260631"/>
            <a:ext cx="4168103" cy="4168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ccf672481a15d2_10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ethics around using our own DNA</a:t>
            </a:r>
            <a:endParaRPr/>
          </a:p>
        </p:txBody>
      </p:sp>
      <p:sp>
        <p:nvSpPr>
          <p:cNvPr id="281" name="Google Shape;281;g20ccf672481a15d2_10"/>
          <p:cNvSpPr txBox="1"/>
          <p:nvPr>
            <p:ph idx="1" type="body"/>
          </p:nvPr>
        </p:nvSpPr>
        <p:spPr>
          <a:xfrm>
            <a:off x="581197" y="2340875"/>
            <a:ext cx="6809400" cy="363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GB"/>
              <a:t>IF it were possible , would we even want it?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3756" lvl="0" marL="457200" rtl="0" algn="l">
              <a:spcBef>
                <a:spcPts val="600"/>
              </a:spcBef>
              <a:spcAft>
                <a:spcPts val="0"/>
              </a:spcAft>
              <a:buSzPts val="1656"/>
              <a:buChar char="➔"/>
            </a:pPr>
            <a:r>
              <a:rPr lang="en-GB"/>
              <a:t>We have issues selling our digital selves to companies , what about our physical selves?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➔"/>
            </a:pPr>
            <a:r>
              <a:rPr lang="en-GB"/>
              <a:t>If data breaches occur , can our DNA sequence be stolen?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3756" lvl="0" marL="457200" rtl="0" algn="l">
              <a:spcBef>
                <a:spcPts val="600"/>
              </a:spcBef>
              <a:spcAft>
                <a:spcPts val="0"/>
              </a:spcAft>
              <a:buSzPts val="1656"/>
              <a:buChar char="◼"/>
            </a:pPr>
            <a:r>
              <a:rPr lang="en-GB"/>
              <a:t>On the other hand…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➔"/>
            </a:pPr>
            <a:r>
              <a:rPr lang="en-GB"/>
              <a:t>Our DNA is EVERYWHERE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g20ccf672481a15d2_10"/>
          <p:cNvPicPr preferRelativeResize="0"/>
          <p:nvPr/>
        </p:nvPicPr>
        <p:blipFill rotWithShape="1">
          <a:blip r:embed="rId3">
            <a:alphaModFix/>
          </a:blip>
          <a:srcRect b="-102630" l="-96690" r="96690" t="102630"/>
          <a:stretch/>
        </p:blipFill>
        <p:spPr>
          <a:xfrm>
            <a:off x="5469100" y="23004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0ccf672481a15d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600" y="1009423"/>
            <a:ext cx="3993925" cy="22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0ccf672481a15d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9259" y="3850150"/>
            <a:ext cx="4496604" cy="252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Formulae written on a blackboard" id="290" name="Google Shape;290;p15"/>
          <p:cNvPicPr preferRelativeResize="0"/>
          <p:nvPr/>
        </p:nvPicPr>
        <p:blipFill rotWithShape="1">
          <a:blip r:embed="rId3">
            <a:alphaModFix amt="40000"/>
          </a:blip>
          <a:srcRect b="15725" l="0" r="-2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>
            <p:ph type="title"/>
          </p:nvPr>
        </p:nvSpPr>
        <p:spPr>
          <a:xfrm>
            <a:off x="1023870" y="702156"/>
            <a:ext cx="10144260" cy="101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-GB">
                <a:solidFill>
                  <a:schemeClr val="lt1"/>
                </a:solidFill>
              </a:rPr>
              <a:t>REFERENCES 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965199" y="2180496"/>
            <a:ext cx="10261602" cy="36783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8"/>
              <a:buChar char="◼"/>
            </a:pPr>
            <a:r>
              <a:rPr lang="en-GB" sz="1400"/>
              <a:t>Gehani, A., LaBean, T., Reif, J., DNA-Based Cryptography. s.l.: DIMACS Series in Discrete Mathematics and Theoretical Computer Science, Vol. 54, and Lecture Notes in Computer Science, Springer, (2004) 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Hammad, B.T., Sagheer, A.M., Ahmed, I.T. and Jamil, N., 2020. A comparative review on symmetric and asymmetric DNA-based cryptography. </a:t>
            </a:r>
            <a:r>
              <a:rPr i="1" lang="en-GB" sz="1400">
                <a:latin typeface="Arial"/>
                <a:ea typeface="Arial"/>
                <a:cs typeface="Arial"/>
                <a:sym typeface="Arial"/>
              </a:rPr>
              <a:t>Bulletin of Electrical Engineering and Informatics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GB" sz="140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(6), pp.2484-2491.</a:t>
            </a:r>
            <a:endParaRPr/>
          </a:p>
          <a:p>
            <a:pPr indent="-223646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None/>
            </a:pPr>
            <a:r>
              <a:t/>
            </a:r>
            <a:endParaRPr sz="1400"/>
          </a:p>
          <a:p>
            <a:pPr indent="-305435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GB" sz="1400"/>
              <a:t>Techateerawat, P., A Review on Quantum Cryptography Technology, International Transaction Journal of Engineering, Management &amp; Applied Sciences &amp; Technologies, Vol. 1, pp. 35-41, (2010) 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GB" sz="1400"/>
              <a:t>Adleman, L. M., Molecular computation of solution to combinatorial problems, Science, 266, 1021-1024, (1994) 8 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GB" sz="1400"/>
              <a:t>Genetics Home Reference. U.S. National Library of Medicine. http://ghr.nlm.nih.gov/handbook/basics/dna. (2011) 9. DNA Alphabet. VSNS BioComputing Division, http://www.techfak.unibielefeld.de/bcd/Curric/PrwAli/node7.html#SEC TION00071000000000000000, (2011)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Terec, R., Vaida, M.F., Alboaie, L. and Chiorean, L., 2011. DNA security using symmetric and asymmetric cryptography. In </a:t>
            </a:r>
            <a:r>
              <a:rPr i="1" lang="en-GB" sz="1400">
                <a:latin typeface="Arial"/>
                <a:ea typeface="Arial"/>
                <a:cs typeface="Arial"/>
                <a:sym typeface="Arial"/>
              </a:rPr>
              <a:t>The Society of Digital Information and Wireless Communications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 (Vol. 1, No. 1, pp. 34-51). Piscataway, NJ, USA: IEEE.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icture containing indoor, light&#10;&#10;Description automatically generated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9993" r="7606" t="0"/>
          <a:stretch/>
        </p:blipFill>
        <p:spPr>
          <a:xfrm>
            <a:off x="-1" y="10"/>
            <a:ext cx="7534653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"/>
          <p:cNvGrpSpPr/>
          <p:nvPr/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4" name="Google Shape;124;p2"/>
            <p:cNvSpPr/>
            <p:nvPr/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rgbClr val="465359">
                <a:alpha val="9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"/>
          <p:cNvSpPr txBox="1"/>
          <p:nvPr>
            <p:ph type="title"/>
          </p:nvPr>
        </p:nvSpPr>
        <p:spPr>
          <a:xfrm>
            <a:off x="584200" y="1006956"/>
            <a:ext cx="3412067" cy="1372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</a:pPr>
            <a:r>
              <a:rPr lang="en-GB">
                <a:solidFill>
                  <a:srgbClr val="FFFFFF"/>
                </a:solidFill>
              </a:rPr>
              <a:t>FOCUS OF TWO. QUESTIONS OF MANY.</a:t>
            </a:r>
            <a:endParaRPr/>
          </a:p>
        </p:txBody>
      </p:sp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581193" y="2438399"/>
            <a:ext cx="3415074" cy="356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2000"/>
              <a:buNone/>
            </a:pPr>
            <a:r>
              <a:rPr lang="en-GB">
                <a:solidFill>
                  <a:srgbClr val="FFFFFF"/>
                </a:solidFill>
              </a:rPr>
              <a:t>This talk will focus on two areas </a:t>
            </a:r>
            <a:endParaRPr/>
          </a:p>
          <a:p>
            <a:pPr indent="-206121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None/>
            </a:pPr>
            <a:r>
              <a:rPr lang="en-GB">
                <a:solidFill>
                  <a:srgbClr val="FFFFFF"/>
                </a:solidFill>
              </a:rPr>
              <a:t>1.DNA cryptography for the purposes of data storage </a:t>
            </a:r>
            <a:endParaRPr>
              <a:solidFill>
                <a:srgbClr val="FFFFFF"/>
              </a:solidFill>
            </a:endParaRPr>
          </a:p>
          <a:p>
            <a:pPr indent="-317982" lvl="0" marL="4572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rgbClr val="FFFFFF"/>
              </a:buClr>
              <a:buSzPct val="97411"/>
              <a:buChar char="◼"/>
            </a:pPr>
            <a:r>
              <a:rPr lang="en-GB">
                <a:solidFill>
                  <a:srgbClr val="FFFFFF"/>
                </a:solidFill>
              </a:rPr>
              <a:t>General data storage</a:t>
            </a:r>
            <a:endParaRPr>
              <a:solidFill>
                <a:srgbClr val="FFFFFF"/>
              </a:solidFill>
            </a:endParaRPr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7411"/>
              <a:buChar char="◼"/>
            </a:pPr>
            <a:r>
              <a:rPr lang="en-GB">
                <a:solidFill>
                  <a:srgbClr val="FFFFFF"/>
                </a:solidFill>
              </a:rPr>
              <a:t>As a means of boosting current </a:t>
            </a:r>
            <a:r>
              <a:rPr lang="en-GB">
                <a:solidFill>
                  <a:srgbClr val="FFFFFF"/>
                </a:solidFill>
              </a:rPr>
              <a:t>algorithms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None/>
            </a:pPr>
            <a:r>
              <a:rPr lang="en-GB">
                <a:solidFill>
                  <a:srgbClr val="FFFFFF"/>
                </a:solidFill>
              </a:rPr>
              <a:t>2. DNA cryptography for the purposes of personalised encryption</a:t>
            </a:r>
            <a:endParaRPr>
              <a:solidFill>
                <a:srgbClr val="FFFFFF"/>
              </a:solidFill>
            </a:endParaRPr>
          </a:p>
          <a:p>
            <a:pPr indent="-317982" lvl="0" marL="4572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rgbClr val="FFFFFF"/>
              </a:buClr>
              <a:buSzPct val="97411"/>
              <a:buChar char="◼"/>
            </a:pPr>
            <a:r>
              <a:rPr lang="en-GB">
                <a:solidFill>
                  <a:srgbClr val="FFFFFF"/>
                </a:solidFill>
              </a:rPr>
              <a:t>The </a:t>
            </a:r>
            <a:r>
              <a:rPr lang="en-GB">
                <a:solidFill>
                  <a:srgbClr val="FFFFFF"/>
                </a:solidFill>
              </a:rPr>
              <a:t>future</a:t>
            </a:r>
            <a:r>
              <a:rPr lang="en-GB">
                <a:solidFill>
                  <a:srgbClr val="FFFFFF"/>
                </a:solidFill>
              </a:rPr>
              <a:t> </a:t>
            </a:r>
            <a:r>
              <a:rPr lang="en-GB">
                <a:solidFill>
                  <a:srgbClr val="FFFFFF"/>
                </a:solidFill>
              </a:rPr>
              <a:t>possibilities</a:t>
            </a:r>
            <a:endParaRPr>
              <a:solidFill>
                <a:srgbClr val="FFFFFF"/>
              </a:solidFill>
            </a:endParaRPr>
          </a:p>
          <a:p>
            <a:pPr indent="-317982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7411"/>
              <a:buChar char="◼"/>
            </a:pPr>
            <a:r>
              <a:rPr lang="en-GB">
                <a:solidFill>
                  <a:srgbClr val="FFFFFF"/>
                </a:solidFill>
              </a:rPr>
              <a:t>The ethics and potential pitfalls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A picture containing drawing, graphic design, graphics, illustration&#10;&#10;Description automatically generated" id="128" name="Google Shape;128;p2"/>
          <p:cNvPicPr preferRelativeResize="0"/>
          <p:nvPr/>
        </p:nvPicPr>
        <p:blipFill rotWithShape="1">
          <a:blip r:embed="rId4">
            <a:alphaModFix/>
          </a:blip>
          <a:srcRect b="0" l="3429" r="582" t="0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7488935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GB"/>
              <a:t>WHY IS THERE A DESIRE TO USE DNA CRYPTOGRAPHY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Computational power will evolve 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We can rely on the current math in place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Alternative have been suggested : Elliptic  and DNA cryptography 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Quantum and Elliptic has still been proven to be prone to PitM and Dos Attacks</a:t>
            </a:r>
            <a:endParaRPr/>
          </a:p>
          <a:p>
            <a:pPr indent="-206121" lvl="0" marL="305435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GB"/>
              <a:t>WHAT IS CRYPTOGRAPHY ?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581193" y="2180496"/>
            <a:ext cx="6917210" cy="4045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b="1" lang="en-GB"/>
              <a:t>The study of secure communication techniques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b="1" lang="en-GB"/>
              <a:t>Two terms that are not interchangeable : Encryption &amp; Encoding</a:t>
            </a:r>
            <a:endParaRPr b="1"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Encrypting data is secure , encoding data is not secure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Encryption is a referred to as a private process among parties who know the secret 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Encoding is an easily </a:t>
            </a:r>
            <a:r>
              <a:rPr lang="en-GB"/>
              <a:t>reversible</a:t>
            </a:r>
            <a:r>
              <a:rPr lang="en-GB"/>
              <a:t> process ,publically available schemes are used. (</a:t>
            </a:r>
            <a:r>
              <a:rPr lang="en-GB"/>
              <a:t>Base64</a:t>
            </a:r>
            <a:r>
              <a:rPr lang="en-GB"/>
              <a:t> vs AES 256)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Cryptography is heavily influenced by our assumptions of what the current computational hardness of something this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As computers improve our strength of the given algorithm will need to  change.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GB"/>
              <a:t>Encryption &amp; Decryption  is dependent on one or more keys</a:t>
            </a:r>
            <a:endParaRPr/>
          </a:p>
          <a:p>
            <a:pPr indent="-206121" lvl="0" marL="30543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8042146" y="2180496"/>
            <a:ext cx="3703321" cy="404568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653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icture containing plug, cork&#10;&#10;Description automatically generated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3915" y="3325330"/>
            <a:ext cx="3059782" cy="17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8802412" y="5080001"/>
            <a:ext cx="2496207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Ancient Greek Scytale / Caesar cipher/ substitution cipher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686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"/>
          <p:cNvSpPr txBox="1"/>
          <p:nvPr>
            <p:ph type="title"/>
          </p:nvPr>
        </p:nvSpPr>
        <p:spPr>
          <a:xfrm>
            <a:off x="764884" y="1131195"/>
            <a:ext cx="7032916" cy="124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</a:pPr>
            <a:r>
              <a:rPr lang="en-GB">
                <a:solidFill>
                  <a:srgbClr val="FFFFFF"/>
                </a:solidFill>
              </a:rPr>
              <a:t>WHAT IS DNA ? HOW IS IT CONSTRUCTED</a:t>
            </a:r>
            <a:endParaRPr/>
          </a:p>
        </p:txBody>
      </p:sp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764883" y="2438400"/>
            <a:ext cx="6855115" cy="3495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-305435" lvl="0" marL="30543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</a:rPr>
              <a:t>Described as a long chain of molecules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/>
              <a:t>DNA by its very design , has been used to store information about us that is millions of years old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</a:rPr>
              <a:t>Each molecule gives us information about how a living organism is constructed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</a:rPr>
              <a:t>4 molecule types 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Adenine (A), Thymidine (T), Guanine (G), and Cytosine (C)</a:t>
            </a:r>
            <a:endParaRPr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DNA is made up of two strands (think of a zipper that meshes together)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 pairs : A =T G=C</a:t>
            </a:r>
            <a:endParaRPr/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/>
              <a:t>Information is usually read in base pairs as DNA is double stranded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435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Char char="◼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Encrypting data through a DNA sequence</a:t>
            </a:r>
            <a:endParaRPr/>
          </a:p>
          <a:p>
            <a:pPr indent="-221018" lvl="0" marL="305435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nt, screenshot, text, design&#10;&#10;Description automatically generated"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11659"/>
          <a:stretch/>
        </p:blipFill>
        <p:spPr>
          <a:xfrm>
            <a:off x="8379799" y="983308"/>
            <a:ext cx="3217333" cy="194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ashion accessory, necklace, jewellery, chain&#10;&#10;Description automatically generated"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7231" y="3589867"/>
            <a:ext cx="2802466" cy="2802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8510649" y="504701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DNA COPYING ITSELF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8441376" y="3127169"/>
            <a:ext cx="25927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TWO STRANNDS WORKING TOETHER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icture containing text, font, screenshot, number&#10;&#10;Description automatically generated"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1641" y="4514243"/>
            <a:ext cx="2436649" cy="177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6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GB"/>
              <a:t>WHY USE DNA CRYPTOGRAPHY FOR STORAGE ?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653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175" y="2186244"/>
            <a:ext cx="3203945" cy="3203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6"/>
          <p:cNvCxnSpPr/>
          <p:nvPr/>
        </p:nvCxnSpPr>
        <p:spPr>
          <a:xfrm>
            <a:off x="6467184" y="1970289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6"/>
          <p:cNvSpPr/>
          <p:nvPr/>
        </p:nvSpPr>
        <p:spPr>
          <a:xfrm>
            <a:off x="6467184" y="197028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6467184" y="197028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anklin Gothic"/>
              <a:buNone/>
            </a:pP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Biological data from public databases is used to encode information.</a:t>
            </a:r>
            <a:endParaRPr/>
          </a:p>
        </p:txBody>
      </p:sp>
      <p:cxnSp>
        <p:nvCxnSpPr>
          <p:cNvPr id="177" name="Google Shape;177;p6"/>
          <p:cNvCxnSpPr/>
          <p:nvPr/>
        </p:nvCxnSpPr>
        <p:spPr>
          <a:xfrm>
            <a:off x="6467184" y="2475999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6"/>
          <p:cNvSpPr/>
          <p:nvPr/>
        </p:nvSpPr>
        <p:spPr>
          <a:xfrm>
            <a:off x="6467184" y="247599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6467184" y="247599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bre Franklin"/>
              <a:buNone/>
            </a:pPr>
            <a:r>
              <a:rPr lang="en-GB"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Memory cards and chips are sustainable for 5 years from their preliminary use</a:t>
            </a: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. Could eliminate these issues.</a:t>
            </a:r>
            <a:endParaRPr/>
          </a:p>
        </p:txBody>
      </p:sp>
      <p:cxnSp>
        <p:nvCxnSpPr>
          <p:cNvPr id="180" name="Google Shape;180;p6"/>
          <p:cNvCxnSpPr/>
          <p:nvPr/>
        </p:nvCxnSpPr>
        <p:spPr>
          <a:xfrm>
            <a:off x="6467184" y="2981709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6"/>
          <p:cNvSpPr/>
          <p:nvPr/>
        </p:nvSpPr>
        <p:spPr>
          <a:xfrm>
            <a:off x="6467184" y="298170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6467184" y="2981709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None/>
            </a:pPr>
            <a:r>
              <a:rPr lang="en-GB" sz="13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DNA is used information carrier</a:t>
            </a:r>
            <a:endParaRPr sz="13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cxnSp>
        <p:nvCxnSpPr>
          <p:cNvPr id="183" name="Google Shape;183;p6"/>
          <p:cNvCxnSpPr/>
          <p:nvPr/>
        </p:nvCxnSpPr>
        <p:spPr>
          <a:xfrm>
            <a:off x="6467184" y="3487420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6"/>
          <p:cNvSpPr/>
          <p:nvPr/>
        </p:nvSpPr>
        <p:spPr>
          <a:xfrm>
            <a:off x="6467184" y="3487420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467184" y="3487420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bre Franklin"/>
              <a:buNone/>
            </a:pPr>
            <a:r>
              <a:rPr lang="en-GB"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DNA has a large storage space.</a:t>
            </a:r>
            <a:endParaRPr sz="1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86" name="Google Shape;186;p6"/>
          <p:cNvCxnSpPr/>
          <p:nvPr/>
        </p:nvCxnSpPr>
        <p:spPr>
          <a:xfrm>
            <a:off x="6467184" y="3993130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6"/>
          <p:cNvSpPr/>
          <p:nvPr/>
        </p:nvSpPr>
        <p:spPr>
          <a:xfrm>
            <a:off x="6467184" y="3993130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6467184" y="3993130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gram of DNA contains 1021 DNA bases which are equivalent to 108 TB of data. Hence can store all the data in the world in a few milligrams.</a:t>
            </a:r>
            <a:endParaRPr/>
          </a:p>
        </p:txBody>
      </p:sp>
      <p:cxnSp>
        <p:nvCxnSpPr>
          <p:cNvPr id="189" name="Google Shape;189;p6"/>
          <p:cNvCxnSpPr/>
          <p:nvPr/>
        </p:nvCxnSpPr>
        <p:spPr>
          <a:xfrm>
            <a:off x="6467184" y="4498840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6"/>
          <p:cNvSpPr/>
          <p:nvPr/>
        </p:nvSpPr>
        <p:spPr>
          <a:xfrm>
            <a:off x="6467184" y="4498840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6467184" y="4498840"/>
            <a:ext cx="5274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Large enough to store algorithms that are incredibly complex.</a:t>
            </a:r>
            <a:endParaRPr/>
          </a:p>
        </p:txBody>
      </p:sp>
      <p:cxnSp>
        <p:nvCxnSpPr>
          <p:cNvPr id="192" name="Google Shape;192;p6"/>
          <p:cNvCxnSpPr/>
          <p:nvPr/>
        </p:nvCxnSpPr>
        <p:spPr>
          <a:xfrm>
            <a:off x="6467184" y="5004551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6"/>
          <p:cNvSpPr/>
          <p:nvPr/>
        </p:nvSpPr>
        <p:spPr>
          <a:xfrm>
            <a:off x="6467184" y="5004551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6467184" y="5004551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anklin Gothic"/>
              <a:buNone/>
            </a:pP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Could be used in combinationation with JPEG zigzag encoding and an encryption scheme to improve security in cloud enviromnts</a:t>
            </a:r>
            <a:endParaRPr sz="1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>
            <a:off x="6467184" y="5510261"/>
            <a:ext cx="5275001" cy="0"/>
          </a:xfrm>
          <a:prstGeom prst="straightConnector1">
            <a:avLst/>
          </a:prstGeom>
          <a:solidFill>
            <a:srgbClr val="46B47B"/>
          </a:solidFill>
          <a:ln cap="rnd" cmpd="sng" w="22225">
            <a:solidFill>
              <a:srgbClr val="46B4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6"/>
          <p:cNvSpPr/>
          <p:nvPr/>
        </p:nvSpPr>
        <p:spPr>
          <a:xfrm>
            <a:off x="6467184" y="5510261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6467184" y="5510261"/>
            <a:ext cx="5275001" cy="5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49525" spcFirstLastPara="1" rIns="49525" wrap="square" tIns="49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bre Franklin"/>
              <a:buNone/>
            </a:pPr>
            <a:r>
              <a:rPr lang="en-GB"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DNA molecular </a:t>
            </a: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computers have a</a:t>
            </a:r>
            <a:r>
              <a:rPr lang="en-GB"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low power consumption,</a:t>
            </a: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compared to</a:t>
            </a:r>
            <a:r>
              <a:rPr lang="en-GB"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traditional </a:t>
            </a:r>
            <a:r>
              <a:rPr lang="en-GB" sz="1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computers.</a:t>
            </a:r>
            <a:endParaRPr sz="1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712519" y="5195454"/>
            <a:ext cx="4374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HP 108 terabyte hard drive vs a rain drop </a:t>
            </a:r>
            <a:endParaRPr/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0339" y="5561624"/>
            <a:ext cx="728718" cy="45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"/>
          <p:cNvSpPr txBox="1"/>
          <p:nvPr>
            <p:ph type="title"/>
          </p:nvPr>
        </p:nvSpPr>
        <p:spPr>
          <a:xfrm>
            <a:off x="638620" y="863695"/>
            <a:ext cx="3511233" cy="37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ranklin Gothic"/>
              <a:buNone/>
            </a:pPr>
            <a:r>
              <a:rPr lang="en-GB" sz="3600">
                <a:solidFill>
                  <a:srgbClr val="FFFFFF"/>
                </a:solidFill>
              </a:rPr>
              <a:t>RELATIVE TIME TAKEN TO ENCRYPT (POSSIBLE PITFALL)</a:t>
            </a: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682830" y="4463142"/>
            <a:ext cx="31667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Length of time exists because the kind of data is different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Bytes vs strings</a:t>
            </a:r>
            <a:endParaRPr/>
          </a:p>
        </p:txBody>
      </p:sp>
      <p:sp>
        <p:nvSpPr>
          <p:cNvPr id="213" name="Google Shape;213;p9"/>
          <p:cNvSpPr txBox="1"/>
          <p:nvPr/>
        </p:nvSpPr>
        <p:spPr>
          <a:xfrm>
            <a:off x="277091" y="6036623"/>
            <a:ext cx="401781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Hammad, B.T., Sagheer, A.M., Ahmed, I.T. and Jamil, N., 2020. A comparative review on symmetric and asymmetric DNA-based cryptography. </a:t>
            </a:r>
            <a:r>
              <a:rPr i="1"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Bulletin of Electrical Engineering and Informatics</a:t>
            </a:r>
            <a:r>
              <a:rPr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i="1"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(6), pp.2484-2491.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icture containing text, screenshot, diagram, font&#10;&#10;Description automatically generated" id="214" name="Google Shape;21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9179" y="1211002"/>
            <a:ext cx="6041640" cy="3634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title"/>
          </p:nvPr>
        </p:nvSpPr>
        <p:spPr>
          <a:xfrm>
            <a:off x="3183867" y="820909"/>
            <a:ext cx="3092941" cy="614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en-GB"/>
              <a:t>HOW IT WORKS</a:t>
            </a:r>
            <a:endParaRPr/>
          </a:p>
        </p:txBody>
      </p:sp>
      <p:pic>
        <p:nvPicPr>
          <p:cNvPr descr="A picture containing text, screenshot, number, font&#10;&#10;Description automatically generated" id="220" name="Google Shape;22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3106" y="1034578"/>
            <a:ext cx="3917969" cy="539599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 txBox="1"/>
          <p:nvPr/>
        </p:nvSpPr>
        <p:spPr>
          <a:xfrm>
            <a:off x="554181" y="2345376"/>
            <a:ext cx="6966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Substitution</a:t>
            </a: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cipher is transformed into byte array with key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Substitution alphabet is publically known but the secret key is never known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         2.  BIO JAVA implementation with API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Several more steps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get_bytes() method which returns an 8 bit ASCII string for every character we want to encrypt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1296389" y="1860467"/>
            <a:ext cx="56968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Using normal JAVA implementation with SDK </a:t>
            </a:r>
            <a:endParaRPr/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468" y="4548925"/>
            <a:ext cx="5116785" cy="21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"/>
          <p:cNvSpPr txBox="1"/>
          <p:nvPr>
            <p:ph type="title"/>
          </p:nvPr>
        </p:nvSpPr>
        <p:spPr>
          <a:xfrm>
            <a:off x="2075774" y="702155"/>
            <a:ext cx="9446406" cy="637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klin Gothic"/>
              <a:buNone/>
            </a:pPr>
            <a:r>
              <a:rPr lang="en-GB" sz="36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DNA SYMMETRIC CRYPTOGRAPHY </a:t>
            </a:r>
            <a:endParaRPr/>
          </a:p>
        </p:txBody>
      </p:sp>
      <p:sp>
        <p:nvSpPr>
          <p:cNvPr id="234" name="Google Shape;234;p10"/>
          <p:cNvSpPr txBox="1"/>
          <p:nvPr>
            <p:ph idx="1" type="body"/>
          </p:nvPr>
        </p:nvSpPr>
        <p:spPr>
          <a:xfrm>
            <a:off x="601255" y="2177142"/>
            <a:ext cx="3409782" cy="3823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Font typeface=" Arial"/>
              <a:buChar char="•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DNA symmetric algorithm was implemented in Java language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64"/>
              <a:buFont typeface=" Arial"/>
              <a:buChar char="•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Proceeded by algorithms written in BioJava and Matlab (API used for processing biological data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64"/>
              <a:buFont typeface=" Arial"/>
              <a:buChar char="•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JCE (Java 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Cryptography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64"/>
              <a:buFont typeface=" Arial"/>
              <a:buChar char="•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step process 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keygen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, encrypt , decrypt)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64"/>
              <a:buFont typeface=" Arial"/>
              <a:buChar char="•"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OTP and 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substitution</a:t>
            </a: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cipher</a:t>
            </a:r>
            <a:endParaRPr/>
          </a:p>
        </p:txBody>
      </p:sp>
      <p:pic>
        <p:nvPicPr>
          <p:cNvPr descr="A picture containing text, screenshot, font, number&#10;&#10;Description automatically generated" id="235" name="Google Shape;2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2231" y="1481854"/>
            <a:ext cx="6831503" cy="38768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841168" y="1454727"/>
            <a:ext cx="2909455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      Java Implemetation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2E5"/>
      </a:lt2>
      <a:accent1>
        <a:srgbClr val="46B47E"/>
      </a:accent1>
      <a:accent2>
        <a:srgbClr val="3BB1A8"/>
      </a:accent2>
      <a:accent3>
        <a:srgbClr val="4D9BC3"/>
      </a:accent3>
      <a:accent4>
        <a:srgbClr val="3B58B1"/>
      </a:accent4>
      <a:accent5>
        <a:srgbClr val="614DC3"/>
      </a:accent5>
      <a:accent6>
        <a:srgbClr val="813BB1"/>
      </a:accent6>
      <a:hlink>
        <a:srgbClr val="BF3F7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2E5"/>
      </a:lt2>
      <a:accent1>
        <a:srgbClr val="46B47E"/>
      </a:accent1>
      <a:accent2>
        <a:srgbClr val="3BB1A8"/>
      </a:accent2>
      <a:accent3>
        <a:srgbClr val="4D9BC3"/>
      </a:accent3>
      <a:accent4>
        <a:srgbClr val="3B58B1"/>
      </a:accent4>
      <a:accent5>
        <a:srgbClr val="614DC3"/>
      </a:accent5>
      <a:accent6>
        <a:srgbClr val="813BB1"/>
      </a:accent6>
      <a:hlink>
        <a:srgbClr val="BF3F7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2023-06-29T11:17:27Z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d76393-9a45-44bc-94e0-70aeaf3df879_Enabled">
    <vt:lpwstr>true</vt:lpwstr>
  </property>
  <property fmtid="{D5CDD505-2E9C-101B-9397-08002B2CF9AE}" pid="3" name="MSIP_Label_37d76393-9a45-44bc-94e0-70aeaf3df879_SetDate">
    <vt:lpwstr>2023-06-29T11:17:34Z</vt:lpwstr>
  </property>
  <property fmtid="{D5CDD505-2E9C-101B-9397-08002B2CF9AE}" pid="4" name="MSIP_Label_37d76393-9a45-44bc-94e0-70aeaf3df879_Method">
    <vt:lpwstr>Standard</vt:lpwstr>
  </property>
  <property fmtid="{D5CDD505-2E9C-101B-9397-08002B2CF9AE}" pid="5" name="MSIP_Label_37d76393-9a45-44bc-94e0-70aeaf3df879_Name">
    <vt:lpwstr>OCD-REST</vt:lpwstr>
  </property>
  <property fmtid="{D5CDD505-2E9C-101B-9397-08002B2CF9AE}" pid="6" name="MSIP_Label_37d76393-9a45-44bc-94e0-70aeaf3df879_SiteId">
    <vt:lpwstr>39e1abd8-ed13-44eb-be42-1e20116ea98c</vt:lpwstr>
  </property>
  <property fmtid="{D5CDD505-2E9C-101B-9397-08002B2CF9AE}" pid="7" name="MSIP_Label_37d76393-9a45-44bc-94e0-70aeaf3df879_ActionId">
    <vt:lpwstr>d27040b4-77e3-411e-9703-2657272bb73e</vt:lpwstr>
  </property>
  <property fmtid="{D5CDD505-2E9C-101B-9397-08002B2CF9AE}" pid="8" name="MSIP_Label_37d76393-9a45-44bc-94e0-70aeaf3df87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Orange Restricted</vt:lpwstr>
  </property>
</Properties>
</file>